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1"/>
  </p:notesMasterIdLst>
  <p:handoutMasterIdLst>
    <p:handoutMasterId r:id="rId82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691" r:id="rId42"/>
    <p:sldId id="3692" r:id="rId43"/>
    <p:sldId id="3693" r:id="rId44"/>
    <p:sldId id="3703" r:id="rId45"/>
    <p:sldId id="3718" r:id="rId46"/>
    <p:sldId id="3719" r:id="rId47"/>
    <p:sldId id="3720" r:id="rId48"/>
    <p:sldId id="3724" r:id="rId49"/>
    <p:sldId id="3734" r:id="rId50"/>
    <p:sldId id="3704" r:id="rId51"/>
    <p:sldId id="3708" r:id="rId52"/>
    <p:sldId id="3709" r:id="rId53"/>
    <p:sldId id="3712" r:id="rId54"/>
    <p:sldId id="3710" r:id="rId55"/>
    <p:sldId id="3711" r:id="rId56"/>
    <p:sldId id="3721" r:id="rId57"/>
    <p:sldId id="3714" r:id="rId58"/>
    <p:sldId id="3738" r:id="rId59"/>
    <p:sldId id="3699" r:id="rId60"/>
    <p:sldId id="3737" r:id="rId61"/>
    <p:sldId id="3722" r:id="rId62"/>
    <p:sldId id="3725" r:id="rId63"/>
    <p:sldId id="3732" r:id="rId64"/>
    <p:sldId id="3681" r:id="rId65"/>
    <p:sldId id="3695" r:id="rId66"/>
    <p:sldId id="3705" r:id="rId67"/>
    <p:sldId id="3726" r:id="rId68"/>
    <p:sldId id="3727" r:id="rId69"/>
    <p:sldId id="3731" r:id="rId70"/>
    <p:sldId id="3730" r:id="rId71"/>
    <p:sldId id="3728" r:id="rId72"/>
    <p:sldId id="3729" r:id="rId73"/>
    <p:sldId id="3739" r:id="rId74"/>
    <p:sldId id="3740" r:id="rId75"/>
    <p:sldId id="3741" r:id="rId76"/>
    <p:sldId id="3647" r:id="rId77"/>
    <p:sldId id="3631" r:id="rId78"/>
    <p:sldId id="3628" r:id="rId79"/>
    <p:sldId id="3717" r:id="rId80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7666" autoAdjust="0"/>
    <p:restoredTop sz="99000" autoAdjust="0"/>
  </p:normalViewPr>
  <p:slideViewPr>
    <p:cSldViewPr>
      <p:cViewPr>
        <p:scale>
          <a:sx n="105" d="100"/>
          <a:sy n="105" d="100"/>
        </p:scale>
        <p:origin x="1152" y="6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305800" cy="3886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To apply LLL, let: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= (n, 0,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2</a:t>
            </a:r>
            <a:r>
              <a:rPr lang="en-US" sz="1800" dirty="0"/>
              <a:t>= (0, </a:t>
            </a:r>
            <a:r>
              <a:rPr lang="en-US" sz="1800" dirty="0" err="1"/>
              <a:t>Yn</a:t>
            </a:r>
            <a:r>
              <a:rPr lang="en-US" sz="1800" dirty="0"/>
              <a:t>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3</a:t>
            </a:r>
            <a:r>
              <a:rPr lang="en-US" sz="1800" dirty="0"/>
              <a:t>= (0, 0, Y</a:t>
            </a:r>
            <a:r>
              <a:rPr lang="en-US" sz="1800" baseline="30000" dirty="0"/>
              <a:t>2</a:t>
            </a:r>
            <a:r>
              <a:rPr lang="en-US" sz="1800" dirty="0"/>
              <a:t>n,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(a</a:t>
            </a:r>
            <a:r>
              <a:rPr lang="en-US" sz="1800" baseline="-25000" dirty="0"/>
              <a:t>0</a:t>
            </a:r>
            <a:r>
              <a:rPr lang="en-US" sz="1800" dirty="0"/>
              <a:t> , a</a:t>
            </a:r>
            <a:r>
              <a:rPr lang="en-US" sz="1800" baseline="-25000" dirty="0"/>
              <a:t>1</a:t>
            </a:r>
            <a:r>
              <a:rPr lang="en-US" sz="1800" dirty="0"/>
              <a:t>Y, a</a:t>
            </a:r>
            <a:r>
              <a:rPr lang="en-US" sz="1800" baseline="-25000" dirty="0"/>
              <a:t>2</a:t>
            </a:r>
            <a:r>
              <a:rPr lang="en-US" sz="1800" dirty="0"/>
              <a:t>Y</a:t>
            </a:r>
            <a:r>
              <a:rPr lang="en-US" sz="1800" baseline="30000" dirty="0"/>
              <a:t>2</a:t>
            </a:r>
            <a:r>
              <a:rPr lang="en-US" sz="1800" dirty="0"/>
              <a:t>, a</a:t>
            </a:r>
            <a:r>
              <a:rPr lang="en-US" sz="1800" baseline="-25000" dirty="0"/>
              <a:t>3</a:t>
            </a:r>
            <a:r>
              <a:rPr lang="en-US" sz="1800" dirty="0"/>
              <a:t>Y</a:t>
            </a:r>
            <a:r>
              <a:rPr lang="en-US" sz="1800" baseline="30000" dirty="0"/>
              <a:t>3</a:t>
            </a:r>
            <a:r>
              <a:rPr lang="en-US" sz="1800" dirty="0"/>
              <a:t>) 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When we apply LLL, we get a vector, b</a:t>
            </a:r>
            <a:r>
              <a:rPr lang="en-US" sz="1800" baseline="-25000" dirty="0"/>
              <a:t>1</a:t>
            </a:r>
            <a:r>
              <a:rPr lang="en-US" sz="1800" dirty="0"/>
              <a:t>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||b</a:t>
            </a:r>
            <a:r>
              <a:rPr lang="en-US" sz="1800" baseline="-25000" dirty="0"/>
              <a:t>1</a:t>
            </a:r>
            <a:r>
              <a:rPr lang="en-US" sz="1800" dirty="0"/>
              <a:t>|| </a:t>
            </a:r>
            <a:r>
              <a:rPr lang="en-US" sz="1800" dirty="0">
                <a:latin typeface="Math1Mono"/>
              </a:rPr>
              <a:t>≦</a:t>
            </a:r>
            <a:r>
              <a:rPr lang="en-US" sz="1800" dirty="0"/>
              <a:t> 2</a:t>
            </a:r>
            <a:r>
              <a:rPr lang="en-US" sz="1800" baseline="30000" dirty="0"/>
              <a:t>(3/4)</a:t>
            </a:r>
            <a:r>
              <a:rPr lang="en-US" sz="1800" dirty="0"/>
              <a:t> |det(v</a:t>
            </a:r>
            <a:r>
              <a:rPr lang="en-US" sz="1800" baseline="-25000" dirty="0"/>
              <a:t>1</a:t>
            </a:r>
            <a:r>
              <a:rPr lang="en-US" sz="1800" dirty="0"/>
              <a:t>, v</a:t>
            </a:r>
            <a:r>
              <a:rPr lang="en-US" sz="1800" baseline="-25000" dirty="0"/>
              <a:t>2</a:t>
            </a:r>
            <a:r>
              <a:rPr lang="en-US" sz="1800" dirty="0"/>
              <a:t>, v</a:t>
            </a:r>
            <a:r>
              <a:rPr lang="en-US" sz="1800" baseline="-25000" dirty="0"/>
              <a:t>3</a:t>
            </a:r>
            <a:r>
              <a:rPr lang="en-US" sz="1800" dirty="0"/>
              <a:t>, v</a:t>
            </a:r>
            <a:r>
              <a:rPr lang="en-US" sz="1800" baseline="-25000" dirty="0"/>
              <a:t>4</a:t>
            </a:r>
            <a:r>
              <a:rPr lang="en-US" sz="1800" dirty="0"/>
              <a:t>)| = 2</a:t>
            </a:r>
            <a:r>
              <a:rPr lang="en-US" sz="1800" baseline="30000" dirty="0"/>
              <a:t>(3/4)</a:t>
            </a:r>
            <a:r>
              <a:rPr lang="en-US" sz="1800" dirty="0"/>
              <a:t> n</a:t>
            </a:r>
            <a:r>
              <a:rPr lang="en-US" sz="1800" baseline="30000" dirty="0"/>
              <a:t>(3/4)</a:t>
            </a:r>
            <a:r>
              <a:rPr lang="en-US" sz="1800" dirty="0"/>
              <a:t>  Y</a:t>
            </a:r>
            <a:r>
              <a:rPr lang="en-US" sz="1800" baseline="30000" dirty="0"/>
              <a:t>(3/2)</a:t>
            </a:r>
            <a:r>
              <a:rPr lang="en-US" sz="1800" dirty="0"/>
              <a:t> ….  </a:t>
            </a:r>
            <a:r>
              <a:rPr lang="en-US" sz="1800" i="1" dirty="0">
                <a:solidFill>
                  <a:srgbClr val="0066CC"/>
                </a:solidFill>
              </a:rPr>
              <a:t>Equation 1</a:t>
            </a:r>
            <a:r>
              <a:rPr lang="en-US" sz="1800" dirty="0"/>
              <a:t>.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Let  b</a:t>
            </a:r>
            <a:r>
              <a:rPr lang="en-US" sz="1800" baseline="-25000" dirty="0"/>
              <a:t>1</a:t>
            </a:r>
            <a:r>
              <a:rPr lang="en-US" sz="1800" dirty="0"/>
              <a:t>= c</a:t>
            </a:r>
            <a:r>
              <a:rPr lang="en-US" sz="1800" baseline="-25000" dirty="0"/>
              <a:t>1</a:t>
            </a: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 + …+ c</a:t>
            </a:r>
            <a:r>
              <a:rPr lang="en-US" sz="1800" baseline="-25000" dirty="0"/>
              <a:t>4</a:t>
            </a: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(e</a:t>
            </a:r>
            <a:r>
              <a:rPr lang="en-US" sz="1800" baseline="-25000" dirty="0"/>
              <a:t>0</a:t>
            </a:r>
            <a:r>
              <a:rPr lang="en-US" sz="1800" dirty="0"/>
              <a:t>, Ye</a:t>
            </a:r>
            <a:r>
              <a:rPr lang="en-US" sz="1800" baseline="-25000" dirty="0"/>
              <a:t>1</a:t>
            </a:r>
            <a:r>
              <a:rPr lang="en-US" sz="1800" dirty="0"/>
              <a:t>, Y</a:t>
            </a:r>
            <a:r>
              <a:rPr lang="en-US" sz="1800" baseline="30000" dirty="0"/>
              <a:t>2</a:t>
            </a: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, Y</a:t>
            </a:r>
            <a:r>
              <a:rPr lang="en-US" sz="1800" baseline="30000" dirty="0"/>
              <a:t>3</a:t>
            </a: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).  Then: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0</a:t>
            </a:r>
            <a:r>
              <a:rPr lang="en-US" sz="1800" dirty="0"/>
              <a:t> = c</a:t>
            </a:r>
            <a:r>
              <a:rPr lang="en-US" sz="1800" baseline="-25000" dirty="0"/>
              <a:t>1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0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1</a:t>
            </a:r>
            <a:r>
              <a:rPr lang="en-US" sz="1800" dirty="0"/>
              <a:t> = c</a:t>
            </a:r>
            <a:r>
              <a:rPr lang="en-US" sz="1800" baseline="-25000" dirty="0"/>
              <a:t>2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1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= c</a:t>
            </a:r>
            <a:r>
              <a:rPr lang="en-US" sz="1800" baseline="-25000" dirty="0"/>
              <a:t>3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2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 =  c</a:t>
            </a:r>
            <a:r>
              <a:rPr lang="en-US" sz="1800" baseline="-25000" dirty="0"/>
              <a:t>4</a:t>
            </a: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/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/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</a:t>
            </a: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blipFill>
                <a:blip r:embed="rId2"/>
                <a:stretch>
                  <a:fillRect l="-2287" t="-1832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1905000"/>
                <a:ext cx="7841892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𝑠𝑎𝑚𝑝𝑙𝑒𝑖𝑛𝑏𝑎𝑙𝑙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(−1)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𝜌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[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𝜏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+256]</m:t>
                          </m:r>
                        </m:sup>
                      </m:sSup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1905000"/>
                <a:ext cx="7841892" cy="4495800"/>
              </a:xfrm>
              <a:prstGeom prst="rect">
                <a:avLst/>
              </a:prstGeom>
              <a:blipFill>
                <a:blip r:embed="rId2"/>
                <a:stretch>
                  <a:fillRect l="-1618" t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27865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27865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515" t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534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Prover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534356"/>
              </a:xfrm>
              <a:prstGeom prst="rect">
                <a:avLst/>
              </a:prstGeom>
              <a:blipFill>
                <a:blip r:embed="rId2"/>
                <a:stretch>
                  <a:fillRect l="-1585" t="-1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+mj-lt"/>
                <a:cs typeface="Calibri" panose="020F0502020204030204" pitchFamily="34" charset="0"/>
              </a:rPr>
              <a:t>Dilithium parameters for security category 5</a:t>
            </a:r>
            <a:endParaRPr lang="en-US" sz="2400" b="0" kern="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553885"/>
                  </p:ext>
                </p:extLst>
              </p:nvPr>
            </p:nvGraphicFramePr>
            <p:xfrm>
              <a:off x="1219200" y="1143000"/>
              <a:ext cx="6096000" cy="4257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61620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553885"/>
                  </p:ext>
                </p:extLst>
              </p:nvPr>
            </p:nvGraphicFramePr>
            <p:xfrm>
              <a:off x="1219200" y="1143000"/>
              <a:ext cx="6096000" cy="4257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61620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103333" r="-323684" b="-9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210345" r="-323684" b="-8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310345" r="-323684" b="-7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825" t="-310345" r="-79126" b="-7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410345" r="-323684" b="-6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493333" r="-323684" b="-5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825" t="-493333" r="-79126" b="-5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493333" r="-1875" b="-5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495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413953" r="-323684" b="-2813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413953" r="-1875" b="-2813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762069" r="-323684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825" t="-762069" r="-79126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762069" r="-1875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862069" r="-323684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930000" r="-323684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1065517" r="-323684" b="-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910381"/>
              </p:ext>
            </p:extLst>
          </p:nvPr>
        </p:nvGraphicFramePr>
        <p:xfrm>
          <a:off x="1219200" y="5683715"/>
          <a:ext cx="4902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754229" y="2017896"/>
                <a:ext cx="7856371" cy="41543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754229" y="2017896"/>
                <a:ext cx="7856371" cy="4154304"/>
              </a:xfrm>
              <a:prstGeom prst="rect">
                <a:avLst/>
              </a:prstGeom>
              <a:blipFill>
                <a:blip r:embed="rId2"/>
                <a:stretch>
                  <a:fillRect l="-193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202" b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𝜌𝜌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based on the </a:t>
                </a: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-Okamoto transform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blipFill>
                <a:blip r:embed="rId2"/>
                <a:stretch>
                  <a:fillRect l="-1906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24217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242170" cy="4648200"/>
              </a:xfrm>
              <a:prstGeom prst="rect">
                <a:avLst/>
              </a:prstGeom>
              <a:blipFill>
                <a:blip r:embed="rId2"/>
                <a:stretch>
                  <a:fillRect l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69771" y="129540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69771" y="129540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5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69770" y="1740263"/>
                <a:ext cx="845820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69770" y="1740263"/>
                <a:ext cx="8458200" cy="3962400"/>
              </a:xfrm>
              <a:prstGeom prst="rect">
                <a:avLst/>
              </a:prstGeom>
              <a:blipFill>
                <a:blip r:embed="rId2"/>
                <a:stretch>
                  <a:fillRect l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676400"/>
                <a:ext cx="8067984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676400"/>
                <a:ext cx="8067984" cy="3962400"/>
              </a:xfrm>
              <a:prstGeom prst="rect">
                <a:avLst/>
              </a:prstGeom>
              <a:blipFill>
                <a:blip r:embed="rId2"/>
                <a:stretch>
                  <a:fillRect l="-1730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76400"/>
                <a:ext cx="8153400" cy="4490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 a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76400"/>
                <a:ext cx="8153400" cy="4490793"/>
              </a:xfrm>
              <a:prstGeom prst="rect">
                <a:avLst/>
              </a:prstGeom>
              <a:blipFill>
                <a:blip r:embed="rId2"/>
                <a:stretch>
                  <a:fillRect l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962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sz="2000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(Note: failure rate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−174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ML-KEM-1024)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96200" cy="4876801"/>
              </a:xfrm>
              <a:prstGeom prst="rect">
                <a:avLst/>
              </a:prstGeom>
              <a:blipFill>
                <a:blip r:embed="rId2"/>
                <a:stretch>
                  <a:fillRect l="-1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36576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51054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6200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620000" cy="4414593"/>
              </a:xfrm>
              <a:prstGeom prst="rect">
                <a:avLst/>
              </a:prstGeom>
              <a:blipFill>
                <a:blip r:embed="rId2"/>
                <a:stretch>
                  <a:fillRect l="-166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52500" y="1655449"/>
                <a:ext cx="7239000" cy="4795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52500" y="1655449"/>
                <a:ext cx="7239000" cy="4795593"/>
              </a:xfrm>
              <a:prstGeom prst="rect">
                <a:avLst/>
              </a:prstGeom>
              <a:blipFill>
                <a:blip r:embed="rId2"/>
                <a:stretch>
                  <a:fillRect l="-1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52500" y="1828799"/>
                <a:ext cx="7239000" cy="44196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52500" y="1828799"/>
                <a:ext cx="7239000" cy="4419601"/>
              </a:xfrm>
              <a:prstGeom prst="rect">
                <a:avLst/>
              </a:prstGeom>
              <a:blipFill>
                <a:blip r:embed="rId2"/>
                <a:stretch>
                  <a:fillRect l="-1748" t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4582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18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458200" cy="3810001"/>
              </a:xfrm>
              <a:prstGeom prst="rect">
                <a:avLst/>
              </a:prstGeom>
              <a:blipFill>
                <a:blip r:embed="rId2"/>
                <a:stretch>
                  <a:fillRect l="-1649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4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blipFill>
                <a:blip r:embed="rId2"/>
                <a:stretch>
                  <a:fillRect l="-1460" t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4BCFD-D805-316D-B9A1-95CBA4BA8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A144D8-B97D-0D5D-51B1-25C656BD4171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471642-5AA8-8731-28C8-DFC5AE84C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C70161-8941-A8F7-85F0-803FFAAD0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402544"/>
              </p:ext>
            </p:extLst>
          </p:nvPr>
        </p:nvGraphicFramePr>
        <p:xfrm>
          <a:off x="1143000" y="2819399"/>
          <a:ext cx="6858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601">
                  <a:extLst>
                    <a:ext uri="{9D8B030D-6E8A-4147-A177-3AD203B41FA5}">
                      <a16:colId xmlns:a16="http://schemas.microsoft.com/office/drawing/2014/main" val="298810195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12393478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473637254"/>
                    </a:ext>
                  </a:extLst>
                </a:gridCol>
                <a:gridCol w="1488799">
                  <a:extLst>
                    <a:ext uri="{9D8B030D-6E8A-4147-A177-3AD203B41FA5}">
                      <a16:colId xmlns:a16="http://schemas.microsoft.com/office/drawing/2014/main" val="206888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Classical-SVP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Quantum-SVP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Symmetric equivalent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6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Kyber--512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AES-128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6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Kyber-768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AES-192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086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Kyber-1024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AES-256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64553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B6FEBD6-7DAD-09CA-FA45-856DFD726FBC}"/>
              </a:ext>
            </a:extLst>
          </p:cNvPr>
          <p:cNvSpPr txBox="1"/>
          <p:nvPr/>
        </p:nvSpPr>
        <p:spPr>
          <a:xfrm>
            <a:off x="920044" y="1636067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Security strength</a:t>
            </a:r>
          </a:p>
        </p:txBody>
      </p:sp>
    </p:spTree>
    <p:extLst>
      <p:ext uri="{BB962C8B-B14F-4D97-AF65-F5344CB8AC3E}">
        <p14:creationId xmlns:p14="http://schemas.microsoft.com/office/powerpoint/2010/main" val="4228229993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75463</TotalTime>
  <Words>8259</Words>
  <Application>Microsoft Macintosh PowerPoint</Application>
  <PresentationFormat>Letter Paper (8.5x11 in)</PresentationFormat>
  <Paragraphs>1135</Paragraphs>
  <Slides>79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Aptos</vt:lpstr>
      <vt:lpstr>Arial</vt:lpstr>
      <vt:lpstr>Calibri</vt:lpstr>
      <vt:lpstr>Cambria Math</vt:lpstr>
      <vt:lpstr>Courier New</vt:lpstr>
      <vt:lpstr>Math1Mono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4688</cp:revision>
  <cp:lastPrinted>2025-07-23T22:51:09Z</cp:lastPrinted>
  <dcterms:created xsi:type="dcterms:W3CDTF">2013-04-22T16:10:14Z</dcterms:created>
  <dcterms:modified xsi:type="dcterms:W3CDTF">2025-07-24T21:03:33Z</dcterms:modified>
</cp:coreProperties>
</file>